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7315200" cy="9601200"/>
  <p:embeddedFontLst>
    <p:embeddedFont>
      <p:font typeface="Caveat" pitchFamily="2" charset="77"/>
      <p:regular r:id="rId14"/>
      <p:bold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Gill Sans" panose="020B0502020104020203" pitchFamily="34" charset="-79"/>
      <p:regular r:id="rId20"/>
      <p:bold r:id="rId21"/>
    </p:embeddedFont>
    <p:embeddedFont>
      <p:font typeface="Montserrat Medium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RuDA3XLm9fRRHy9T8QUhvhts8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Add citation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Parten, M. B. (1932) Social play among preschool children. </a:t>
            </a:r>
            <a:endParaRPr/>
          </a:p>
        </p:txBody>
      </p:sp>
      <p:sp>
        <p:nvSpPr>
          <p:cNvPr id="154" name="Google Shape;154;p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Notes from 2/20 meeting: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 which settings/areas do children tend to play together?</a:t>
            </a: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Notes from 2/20 meeting: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Formal games that emphasize working toward common goal (vs win/lose) – Peaceable Kingdom?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Cooperative =/= “cooperating”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-make this distinction clear to teachers?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script: sequence of expected behaviors for a given situation</a:t>
            </a:r>
            <a:endParaRPr/>
          </a:p>
        </p:txBody>
      </p:sp>
      <p:sp>
        <p:nvSpPr>
          <p:cNvPr id="182" name="Google Shape;182;p5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GAINS: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Vocabulary (lower skills)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Self-regulation (lower skills)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* also contributes to involvement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Greater social competence &amp; fewer problem behaviors in 1</a:t>
            </a:r>
            <a:r>
              <a:rPr lang="en-US" baseline="30000"/>
              <a:t>st</a:t>
            </a:r>
            <a:r>
              <a:rPr lang="en-US"/>
              <a:t>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Math (full sample, yr 1)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SR (full group)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Literacy (lower skilled)</a:t>
            </a:r>
            <a:endParaRPr/>
          </a:p>
        </p:txBody>
      </p:sp>
      <p:sp>
        <p:nvSpPr>
          <p:cNvPr id="191" name="Google Shape;191;p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Notes from 2/20 meeting: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Praise child’s effort vs win/lose (played well, had fun, supported friends)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Acknowledge that losing doesn’t feel good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step, Pyramid, other curricular support (</a:t>
            </a:r>
            <a:r>
              <a:rPr lang="en-US" i="1"/>
              <a:t>How are you using those resources?</a:t>
            </a:r>
            <a:r>
              <a:rPr lang="en-US" i="0"/>
              <a:t>) – emphasize CONSISTENCY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i="0"/>
              <a:t>What are some barriers to social learning interactions in your classroom?</a:t>
            </a:r>
            <a:endParaRPr/>
          </a:p>
        </p:txBody>
      </p:sp>
      <p:sp>
        <p:nvSpPr>
          <p:cNvPr id="200" name="Google Shape;200;p7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Notes from 2/20 meeting: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Emphasize teacher/EA role during centers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Adults play important role in elevating play🡪 more Assoc/Coop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 are specific strategies you could use to support individual students?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Stanton-Chapman (2015) calls this the “play enhancer” role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Strategies for scaffolding children through interactions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include shoulder partner prompts?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JN- sure! Also, i’m wondering about cooperative activities like games with turn taking. Maybe we could add a slide specifically about how to incorporate cooperative activities in different settings and across different content areas (just an idea)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Notes from 2/20 meeting: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“buddy centers”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Make-over centers to promote interactions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Planning/engineering activities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Stanton-Chapman (2015) calls this the “stage manager” role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include shoulder partner prompts?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JN- sure! Also, i’m wondering about cooperative activities like games with turn taking. Maybe we could add a slide specifically about how to incorporate cooperative activities in different settings and across different content areas (just an idea)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448091" y="3085765"/>
            <a:ext cx="8240108" cy="2789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7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  <a:defRPr sz="4000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577124" y="4901475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 l="49887" t="20650" r="10660" b="38817"/>
          <a:stretch/>
        </p:blipFill>
        <p:spPr>
          <a:xfrm>
            <a:off x="4633126" y="6053551"/>
            <a:ext cx="1287415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3"/>
          <p:cNvSpPr/>
          <p:nvPr/>
        </p:nvSpPr>
        <p:spPr>
          <a:xfrm>
            <a:off x="2415075" y="4820849"/>
            <a:ext cx="751500" cy="670800"/>
          </a:xfrm>
          <a:prstGeom prst="ellipse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21" y="4901932"/>
            <a:ext cx="465940" cy="5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25" y="6230275"/>
            <a:ext cx="1232500" cy="2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" name="Google Shape;31;p14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32" name="Google Shape;32;p14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33" name="Google Shape;33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" name="Google Shape;34;p14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35" name="Google Shape;35;p1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36;p14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" name="Google Shape;37;p14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38" name="Google Shape;3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5" name="Google Shape;45;p15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46" name="Google Shape;46;p15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47" name="Google Shape;47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oogle Shape;48;p15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49" name="Google Shape;49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" name="Google Shape;50;p15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1" name="Google Shape;51;p15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52" name="Google Shape;5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4350245" y="6253080"/>
            <a:ext cx="3000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4" name="Google Shape;64;p16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65" name="Google Shape;65;p16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66" name="Google Shape;66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7" name="Google Shape;67;p16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68" name="Google Shape;68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" name="Google Shape;69;p16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0" name="Google Shape;70;p16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71" name="Google Shape;7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452646" y="48752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9" name="Google Shape;79;p17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80" name="Google Shape;80;p17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81" name="Google Shape;81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2" name="Google Shape;82;p17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83" name="Google Shape;83;p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" name="Google Shape;84;p17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5" name="Google Shape;85;p17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86" name="Google Shape;8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3" name="Google Shape;93;p18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94" name="Google Shape;94;p18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95" name="Google Shape;95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" name="Google Shape;96;p18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97" name="Google Shape;97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" name="Google Shape;98;p18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9" name="Google Shape;99;p18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7C0D4"/>
              </a:buClr>
              <a:buSzPts val="2000"/>
              <a:buFont typeface="Gill Sans"/>
              <a:buNone/>
              <a:defRPr sz="2000" b="0"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2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2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vanderbilt.edu/mnpspartnershi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xels.com/png-svg/preview/128018/hand-drawn-wall-clock" TargetMode="External"/><Relationship Id="rId3" Type="http://schemas.openxmlformats.org/officeDocument/2006/relationships/hyperlink" Target="http://www.myiconfinder.com/icon/bend-bulb-color-glow-hint-idea-lamp-light-lightbulb-off-on-hand-draw-drawn-sktch-sktching-drawing-line-outline-out/874" TargetMode="External"/><Relationship Id="rId7" Type="http://schemas.openxmlformats.org/officeDocument/2006/relationships/hyperlink" Target="https://www.vexels.com/png-svg/preview/128423/pie-chart-hand-drawn-dood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vexels.com/png-svg/preview/127943/hand-drawn-bar-graph" TargetMode="External"/><Relationship Id="rId11" Type="http://schemas.openxmlformats.org/officeDocument/2006/relationships/hyperlink" Target="https://www.vexels.com/png-svg/preview/127459/cog-wheel-hand-drawn-icon" TargetMode="External"/><Relationship Id="rId5" Type="http://schemas.openxmlformats.org/officeDocument/2006/relationships/hyperlink" Target="https://www.vexels.com/png-svg/preview/127978/hand-drawn-magnifying-glass" TargetMode="External"/><Relationship Id="rId10" Type="http://schemas.openxmlformats.org/officeDocument/2006/relationships/hyperlink" Target="https://www.vexels.com/png-svg/preview/127982/hand-drawn-open-book" TargetMode="External"/><Relationship Id="rId4" Type="http://schemas.openxmlformats.org/officeDocument/2006/relationships/hyperlink" Target="http://www.myiconfinder.com/Graphicfuel" TargetMode="External"/><Relationship Id="rId9" Type="http://schemas.openxmlformats.org/officeDocument/2006/relationships/hyperlink" Target="https://www.vexels.com/png-svg/preview/127949/hand-drawn-cloud-bubb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7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</a:pPr>
            <a:r>
              <a:rPr lang="en-US"/>
              <a:t>Promoting Associative &amp; Cooperative Interactions</a:t>
            </a:r>
            <a:endParaRPr/>
          </a:p>
        </p:txBody>
      </p:sp>
      <p:pic>
        <p:nvPicPr>
          <p:cNvPr id="139" name="Google Shape;139;p1"/>
          <p:cNvPicPr preferRelativeResize="0"/>
          <p:nvPr/>
        </p:nvPicPr>
        <p:blipFill rotWithShape="1">
          <a:blip r:embed="rId3">
            <a:alphaModFix/>
          </a:blip>
          <a:srcRect l="2555" t="29703" r="11348" b="3720"/>
          <a:stretch/>
        </p:blipFill>
        <p:spPr>
          <a:xfrm>
            <a:off x="444314" y="625040"/>
            <a:ext cx="2305879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4">
            <a:alphaModFix/>
          </a:blip>
          <a:srcRect l="2030" t="28672" r="16811" b="7468"/>
          <a:stretch/>
        </p:blipFill>
        <p:spPr>
          <a:xfrm>
            <a:off x="6420023" y="625040"/>
            <a:ext cx="2266121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5">
            <a:alphaModFix/>
          </a:blip>
          <a:srcRect t="16755" b="30916"/>
          <a:stretch/>
        </p:blipFill>
        <p:spPr>
          <a:xfrm>
            <a:off x="2881358" y="625040"/>
            <a:ext cx="3407501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 txBox="1"/>
          <p:nvPr/>
        </p:nvSpPr>
        <p:spPr>
          <a:xfrm>
            <a:off x="1060175" y="4957725"/>
            <a:ext cx="7426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CHALK             PROFESSIONAL DEVELOPMENT SERIES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SPECIAL THANKS &amp; ADDITIONAL RESOURCES</a:t>
            </a:r>
            <a:endParaRPr/>
          </a:p>
        </p:txBody>
      </p:sp>
      <p:sp>
        <p:nvSpPr>
          <p:cNvPr id="251" name="Google Shape;251;p10"/>
          <p:cNvSpPr txBox="1">
            <a:spLocks noGrp="1"/>
          </p:cNvSpPr>
          <p:nvPr>
            <p:ph type="body" idx="1"/>
          </p:nvPr>
        </p:nvSpPr>
        <p:spPr>
          <a:xfrm>
            <a:off x="447675" y="2323297"/>
            <a:ext cx="5009736" cy="91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We are grateful to the following MNPS Pre-K Instructional Coaches and Multi-Classroom Leaders for their invaluable feedback in developing these materials:</a:t>
            </a:r>
            <a:endParaRPr sz="1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SzPts val="1012"/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SeTara DeThrow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Carrie Head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Susan McClain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Stephanie Mullins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Holly Stone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Ashley Aldridge Wilson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Rhiannon Wilson </a:t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4375659" y="5676871"/>
            <a:ext cx="37830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sng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https://my.vanderbilt.edu/mnpspartnership/ </a:t>
            </a:r>
            <a:endParaRPr sz="16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2950" y="1446365"/>
            <a:ext cx="3776224" cy="423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/>
          <p:nvPr/>
        </p:nvSpPr>
        <p:spPr>
          <a:xfrm>
            <a:off x="4261847" y="1950921"/>
            <a:ext cx="4331645" cy="417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536647" y="1992492"/>
            <a:ext cx="3541212" cy="4131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2848043" y="1950923"/>
            <a:ext cx="3541200" cy="4098900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11"/>
          <p:cNvSpPr txBox="1">
            <a:spLocks noGrp="1"/>
          </p:cNvSpPr>
          <p:nvPr>
            <p:ph type="title"/>
          </p:nvPr>
        </p:nvSpPr>
        <p:spPr>
          <a:xfrm>
            <a:off x="485843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INDIVIDUAL IMAGE SOURCES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>
            <a:spLocks noGrp="1"/>
          </p:cNvSpPr>
          <p:nvPr>
            <p:ph type="body" idx="1"/>
          </p:nvPr>
        </p:nvSpPr>
        <p:spPr>
          <a:xfrm>
            <a:off x="3034879" y="2103117"/>
            <a:ext cx="31674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FREQUENTLY USED IMAGES*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3" name="Google Shape;263;p11"/>
          <p:cNvSpPr txBox="1">
            <a:spLocks noGrp="1"/>
          </p:cNvSpPr>
          <p:nvPr>
            <p:ph type="body" idx="2"/>
          </p:nvPr>
        </p:nvSpPr>
        <p:spPr>
          <a:xfrm>
            <a:off x="3082835" y="2612017"/>
            <a:ext cx="30741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Lightbulb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myiconfinder.com</a:t>
            </a:r>
            <a:endParaRPr sz="1600"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Designed by Vexels.com:</a:t>
            </a:r>
            <a:endParaRPr sz="1600"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Hand drawn magnifying glass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Hand drawn bar graph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Pie chart hand drawn doodle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Hand drawn wall clock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Hand drawn cloud bubble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Hand drawn open book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Cog wheel hand drawn icon</a:t>
            </a:r>
            <a:endParaRPr/>
          </a:p>
          <a:p>
            <a:pPr marL="306000" lvl="0" indent="-212527" algn="l" rtl="0">
              <a:spcBef>
                <a:spcPts val="320"/>
              </a:spcBef>
              <a:spcAft>
                <a:spcPts val="0"/>
              </a:spcAft>
              <a:buSzPts val="1472"/>
              <a:buNone/>
            </a:pPr>
            <a:endParaRPr sz="1600"/>
          </a:p>
        </p:txBody>
      </p:sp>
      <p:sp>
        <p:nvSpPr>
          <p:cNvPr id="264" name="Google Shape;264;p11"/>
          <p:cNvSpPr/>
          <p:nvPr/>
        </p:nvSpPr>
        <p:spPr>
          <a:xfrm>
            <a:off x="2994402" y="5197751"/>
            <a:ext cx="3250800" cy="64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*These graphics are used as icons throughout the series. For example this </a:t>
            </a:r>
            <a:r>
              <a:rPr lang="en-US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lightbulb</a:t>
            </a: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clipart appears beside most “Discussion Point” questions. 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/>
          <p:nvPr/>
        </p:nvSpPr>
        <p:spPr>
          <a:xfrm>
            <a:off x="531497" y="4129956"/>
            <a:ext cx="5250467" cy="377687"/>
          </a:xfrm>
          <a:prstGeom prst="parallelogram">
            <a:avLst>
              <a:gd name="adj" fmla="val 25000"/>
            </a:avLst>
          </a:prstGeom>
          <a:solidFill>
            <a:srgbClr val="FCF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THE “MAGIC 8” CLASSROOM PRACTICES</a:t>
            </a:r>
            <a:endParaRPr/>
          </a:p>
        </p:txBody>
      </p:sp>
      <p:sp>
        <p:nvSpPr>
          <p:cNvPr id="149" name="Google Shape;149;p2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Reduce time spent in transition 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Improving level of instruction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Creating a positive climate 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Increasing teacher listening to children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Planning sequential activities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Promoting associative and cooperative interactions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Fostering high levels of engagement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Providing math opportunities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rgbClr val="C88E0E"/>
                </a:solidFill>
              </a:rPr>
              <a:t>        ★ 2017-18 Initiative: Focus on Literacy ★</a:t>
            </a:r>
            <a:endParaRPr>
              <a:solidFill>
                <a:srgbClr val="C88E0E"/>
              </a:solidFill>
            </a:endParaRPr>
          </a:p>
        </p:txBody>
      </p:sp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745" y="2623148"/>
            <a:ext cx="3165382" cy="356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>
            <a:spLocks noGrp="1"/>
          </p:cNvSpPr>
          <p:nvPr>
            <p:ph type="title"/>
          </p:nvPr>
        </p:nvSpPr>
        <p:spPr>
          <a:xfrm>
            <a:off x="495848" y="687473"/>
            <a:ext cx="8160472" cy="110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TYPES OF SOCIAL LEARNING INTERACTIONS</a:t>
            </a: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body" idx="1"/>
          </p:nvPr>
        </p:nvSpPr>
        <p:spPr>
          <a:xfrm>
            <a:off x="495848" y="1987591"/>
            <a:ext cx="418588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US" sz="1700" b="1">
                <a:solidFill>
                  <a:schemeClr val="accent1"/>
                </a:solidFill>
              </a:rPr>
              <a:t>Parten’s Stages of Developmental Play </a:t>
            </a:r>
            <a:r>
              <a:rPr lang="en-US" sz="1700">
                <a:solidFill>
                  <a:schemeClr val="dk1"/>
                </a:solidFill>
              </a:rPr>
              <a:t>describe the social parameters of a child’s learning experience. Children’s interactions are determined by: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accent4"/>
                </a:solidFill>
              </a:rPr>
              <a:t>Individual preference </a:t>
            </a:r>
            <a:r>
              <a:rPr lang="en-US" sz="1600">
                <a:solidFill>
                  <a:schemeClr val="dk1"/>
                </a:solidFill>
              </a:rPr>
              <a:t>(favorite friends)</a:t>
            </a:r>
            <a:endParaRPr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accent4"/>
                </a:solidFill>
              </a:rPr>
              <a:t>Developmental competence </a:t>
            </a:r>
            <a:r>
              <a:rPr lang="en-US" sz="1600">
                <a:solidFill>
                  <a:schemeClr val="dk1"/>
                </a:solidFill>
              </a:rPr>
              <a:t>(socioemotional and language skills)</a:t>
            </a:r>
            <a:endParaRPr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accent4"/>
                </a:solidFill>
              </a:rPr>
              <a:t>Opportunities provided 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472"/>
              <a:buNone/>
            </a:pPr>
            <a:r>
              <a:rPr lang="en-US" sz="1600" b="1">
                <a:solidFill>
                  <a:schemeClr val="accent4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(adults allowing/encouraging discussion 	and partner work)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SzPts val="1840"/>
              <a:buNone/>
            </a:pPr>
            <a:endParaRPr sz="2000">
              <a:solidFill>
                <a:schemeClr val="dk1"/>
              </a:solidFill>
            </a:endParaRPr>
          </a:p>
        </p:txBody>
      </p:sp>
      <p:grpSp>
        <p:nvGrpSpPr>
          <p:cNvPr id="158" name="Google Shape;158;p3"/>
          <p:cNvGrpSpPr/>
          <p:nvPr/>
        </p:nvGrpSpPr>
        <p:grpSpPr>
          <a:xfrm>
            <a:off x="699028" y="4996115"/>
            <a:ext cx="3657600" cy="951123"/>
            <a:chOff x="558820" y="4910771"/>
            <a:chExt cx="3657600" cy="951123"/>
          </a:xfrm>
        </p:grpSpPr>
        <p:sp>
          <p:nvSpPr>
            <p:cNvPr id="159" name="Google Shape;159;p3"/>
            <p:cNvSpPr/>
            <p:nvPr/>
          </p:nvSpPr>
          <p:spPr>
            <a:xfrm>
              <a:off x="581192" y="4938564"/>
              <a:ext cx="3612856" cy="923330"/>
            </a:xfrm>
            <a:prstGeom prst="rect">
              <a:avLst/>
            </a:prstGeom>
            <a:solidFill>
              <a:srgbClr val="C5D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Associative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 and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Cooperative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 interactions require higher levels of participation and engagement with peers.</a:t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58820" y="4910771"/>
              <a:ext cx="3657600" cy="91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4467946" y="1958793"/>
            <a:ext cx="4452762" cy="4293802"/>
            <a:chOff x="4532598" y="1940321"/>
            <a:chExt cx="4452762" cy="4293802"/>
          </a:xfrm>
        </p:grpSpPr>
        <p:sp>
          <p:nvSpPr>
            <p:cNvPr id="162" name="Google Shape;162;p3"/>
            <p:cNvSpPr/>
            <p:nvPr/>
          </p:nvSpPr>
          <p:spPr>
            <a:xfrm>
              <a:off x="7228507" y="2587244"/>
              <a:ext cx="1737360" cy="14630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CF0D3">
                <a:alpha val="74901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Unoccupied</a:t>
              </a:r>
              <a:endParaRPr sz="17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Not attending to any activity</a:t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248000" y="4033717"/>
              <a:ext cx="1737360" cy="14630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9E1AA">
                <a:alpha val="74901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Solitary</a:t>
              </a:r>
              <a:endPara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Playing alone with unique materials</a:t>
              </a:r>
              <a:endParaRPr sz="13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871827" y="4771083"/>
              <a:ext cx="1737360" cy="14630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9E1AA">
                <a:alpha val="74901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Onlooker</a:t>
              </a:r>
              <a:endPara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Observing other activities without participating</a:t>
              </a:r>
              <a:endParaRPr sz="13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532598" y="4070661"/>
              <a:ext cx="1737360" cy="14630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6D180">
                <a:alpha val="74901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Parallel</a:t>
              </a:r>
              <a:endPara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Playing near other children with similar materials</a:t>
              </a:r>
              <a:endPara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550049" y="2661120"/>
              <a:ext cx="1737360" cy="14630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6">
                <a:alpha val="74901"/>
              </a:scheme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Associative</a:t>
              </a:r>
              <a:endPara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Using shared materials to co-construct an idea or experience</a:t>
              </a:r>
              <a:endParaRPr sz="13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906226" y="1940321"/>
              <a:ext cx="1737360" cy="14630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6">
                <a:alpha val="74901"/>
              </a:scheme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Cooperative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Organizing toward a shared goal with clear roles and structure</a:t>
              </a:r>
              <a:endParaRPr sz="13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235622" y="3752700"/>
              <a:ext cx="10251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Stages of Play</a:t>
              </a:r>
              <a:endParaRPr sz="20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169" name="Google Shape;169;p3"/>
          <p:cNvSpPr/>
          <p:nvPr/>
        </p:nvSpPr>
        <p:spPr>
          <a:xfrm rot="-6778227">
            <a:off x="5748482" y="3173259"/>
            <a:ext cx="1889528" cy="188105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532" y="102250"/>
                </a:moveTo>
                <a:cubicBezTo>
                  <a:pt x="57285" y="108164"/>
                  <a:pt x="38168" y="103034"/>
                  <a:pt x="26213" y="89284"/>
                </a:cubicBezTo>
                <a:cubicBezTo>
                  <a:pt x="14259" y="75533"/>
                  <a:pt x="11859" y="55914"/>
                  <a:pt x="20148" y="39695"/>
                </a:cubicBezTo>
                <a:cubicBezTo>
                  <a:pt x="28437" y="23476"/>
                  <a:pt x="45756" y="13904"/>
                  <a:pt x="63922" y="15500"/>
                </a:cubicBezTo>
                <a:cubicBezTo>
                  <a:pt x="82088" y="17096"/>
                  <a:pt x="97466" y="29542"/>
                  <a:pt x="102791" y="46957"/>
                </a:cubicBezTo>
                <a:lnTo>
                  <a:pt x="117993" y="46725"/>
                </a:lnTo>
                <a:lnTo>
                  <a:pt x="103423" y="59337"/>
                </a:lnTo>
                <a:lnTo>
                  <a:pt x="84853" y="47231"/>
                </a:lnTo>
                <a:lnTo>
                  <a:pt x="100051" y="46999"/>
                </a:lnTo>
                <a:lnTo>
                  <a:pt x="100051" y="46999"/>
                </a:lnTo>
                <a:cubicBezTo>
                  <a:pt x="94763" y="30771"/>
                  <a:pt x="80171" y="19345"/>
                  <a:pt x="63122" y="18080"/>
                </a:cubicBezTo>
                <a:cubicBezTo>
                  <a:pt x="46072" y="16815"/>
                  <a:pt x="29948" y="25963"/>
                  <a:pt x="22315" y="41232"/>
                </a:cubicBezTo>
                <a:cubicBezTo>
                  <a:pt x="14682" y="56501"/>
                  <a:pt x="17054" y="74860"/>
                  <a:pt x="28319" y="87697"/>
                </a:cubicBezTo>
                <a:cubicBezTo>
                  <a:pt x="39583" y="100533"/>
                  <a:pt x="57505" y="105298"/>
                  <a:pt x="73675" y="99758"/>
                </a:cubicBezTo>
                <a:close/>
              </a:path>
            </a:pathLst>
          </a:cu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ASSOCIATIVE LEARNING INTERACTIONS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2"/>
              <a:buChar char="◼"/>
            </a:pPr>
            <a:r>
              <a:rPr lang="en-US" sz="1665">
                <a:solidFill>
                  <a:schemeClr val="dk1"/>
                </a:solidFill>
              </a:rPr>
              <a:t>Shared materials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Char char="◼"/>
            </a:pPr>
            <a:r>
              <a:rPr lang="en-US" sz="1665">
                <a:solidFill>
                  <a:schemeClr val="dk1"/>
                </a:solidFill>
              </a:rPr>
              <a:t>Communicate about task with peers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Char char="◼"/>
            </a:pPr>
            <a:r>
              <a:rPr lang="en-US" sz="1665">
                <a:solidFill>
                  <a:schemeClr val="dk1"/>
                </a:solidFill>
              </a:rPr>
              <a:t>Co-construct a product or idea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Char char="◼"/>
            </a:pPr>
            <a:r>
              <a:rPr lang="en-US" sz="1665">
                <a:solidFill>
                  <a:schemeClr val="dk1"/>
                </a:solidFill>
              </a:rPr>
              <a:t>Generally open-ended with no distinguishable goal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Char char="◼"/>
            </a:pPr>
            <a:r>
              <a:rPr lang="en-US" sz="1665">
                <a:solidFill>
                  <a:schemeClr val="dk1"/>
                </a:solidFill>
              </a:rPr>
              <a:t>Interaction would change if a child walked away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None/>
            </a:pPr>
            <a:endParaRPr sz="1665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None/>
            </a:pPr>
            <a:r>
              <a:rPr lang="en-US" sz="1665" b="1">
                <a:solidFill>
                  <a:schemeClr val="accent4"/>
                </a:solidFill>
              </a:rPr>
              <a:t>EXAMPLES: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Font typeface="Gill Sans"/>
              <a:buChar char="-"/>
            </a:pPr>
            <a:r>
              <a:rPr lang="en-US" sz="1665">
                <a:solidFill>
                  <a:schemeClr val="dk1"/>
                </a:solidFill>
              </a:rPr>
              <a:t>Completing a puzzle together 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Font typeface="Gill Sans"/>
              <a:buChar char="-"/>
            </a:pPr>
            <a:r>
              <a:rPr lang="en-US" sz="1665">
                <a:solidFill>
                  <a:schemeClr val="dk1"/>
                </a:solidFill>
              </a:rPr>
              <a:t>Sharing a book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Font typeface="Gill Sans"/>
              <a:buChar char="-"/>
            </a:pPr>
            <a:r>
              <a:rPr lang="en-US" sz="1665">
                <a:solidFill>
                  <a:schemeClr val="dk1"/>
                </a:solidFill>
              </a:rPr>
              <a:t>Helping with a task (e.g., spelling or counting)</a:t>
            </a:r>
            <a:endParaRPr/>
          </a:p>
          <a:p>
            <a:pPr marL="306000" lvl="0" indent="-306000" algn="l" rtl="0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532"/>
              <a:buFont typeface="Gill Sans"/>
              <a:buChar char="-"/>
            </a:pPr>
            <a:r>
              <a:rPr lang="en-US" sz="1665">
                <a:solidFill>
                  <a:schemeClr val="dk1"/>
                </a:solidFill>
              </a:rPr>
              <a:t>Conversation/Brainstorming</a:t>
            </a:r>
            <a:endParaRPr sz="1665">
              <a:solidFill>
                <a:schemeClr val="dk1"/>
              </a:solidFill>
            </a:endParaRPr>
          </a:p>
        </p:txBody>
      </p:sp>
      <p:pic>
        <p:nvPicPr>
          <p:cNvPr id="177" name="Google Shape;177;p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3412" t="26653" r="9149" b="4973"/>
          <a:stretch/>
        </p:blipFill>
        <p:spPr>
          <a:xfrm>
            <a:off x="4934413" y="2228001"/>
            <a:ext cx="3484482" cy="36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 txBox="1"/>
          <p:nvPr/>
        </p:nvSpPr>
        <p:spPr>
          <a:xfrm>
            <a:off x="6081530" y="5234258"/>
            <a:ext cx="2489271" cy="738664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Associative interactions allow children to learn from each other.</a:t>
            </a:r>
            <a:endParaRPr sz="14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COOPERATIVE LEARNING INTERACTIONS</a:t>
            </a:r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body" idx="1"/>
          </p:nvPr>
        </p:nvSpPr>
        <p:spPr>
          <a:xfrm>
            <a:off x="581193" y="2228002"/>
            <a:ext cx="3807928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Work together with shared goals and formal organization (i.e., rules, turn-taking)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High-level dramatic play</a:t>
            </a:r>
            <a:endParaRPr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>
                <a:solidFill>
                  <a:schemeClr val="dk1"/>
                </a:solidFill>
              </a:rPr>
              <a:t>Recognizable scenario</a:t>
            </a:r>
            <a:endParaRPr/>
          </a:p>
          <a:p>
            <a:pPr marL="630000" lvl="1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>
                <a:solidFill>
                  <a:schemeClr val="dk1"/>
                </a:solidFill>
              </a:rPr>
              <a:t>Appropriate role speech</a:t>
            </a:r>
            <a:endParaRPr/>
          </a:p>
          <a:p>
            <a:pPr marL="630000" lvl="1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>
                <a:solidFill>
                  <a:schemeClr val="dk1"/>
                </a:solidFill>
              </a:rPr>
              <a:t>Interactions that follow a script </a:t>
            </a:r>
            <a:r>
              <a:rPr lang="en-US" sz="1200">
                <a:solidFill>
                  <a:schemeClr val="dk1"/>
                </a:solidFill>
              </a:rPr>
              <a:t>(sequence of expected behaviors for situation)</a:t>
            </a:r>
            <a:endParaRPr/>
          </a:p>
          <a:p>
            <a:pPr marL="900000" lvl="2" indent="-2700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288"/>
              <a:buChar char="◼"/>
            </a:pPr>
            <a:r>
              <a:rPr lang="en-US">
                <a:solidFill>
                  <a:schemeClr val="dk1"/>
                </a:solidFill>
              </a:rPr>
              <a:t>RESTAURANT</a:t>
            </a:r>
            <a:endParaRPr/>
          </a:p>
          <a:p>
            <a:pPr marL="900000" lvl="2" indent="-2700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288"/>
              <a:buChar char="◼"/>
            </a:pPr>
            <a:r>
              <a:rPr lang="en-US">
                <a:solidFill>
                  <a:schemeClr val="dk1"/>
                </a:solidFill>
              </a:rPr>
              <a:t>WEDDING</a:t>
            </a:r>
            <a:endParaRPr/>
          </a:p>
          <a:p>
            <a:pPr marL="900000" lvl="2" indent="-2700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288"/>
              <a:buChar char="◼"/>
            </a:pPr>
            <a:r>
              <a:rPr lang="en-US">
                <a:solidFill>
                  <a:schemeClr val="dk1"/>
                </a:solidFill>
              </a:rPr>
              <a:t>VETERINARIAN’S OFFICE</a:t>
            </a:r>
            <a:endParaRPr/>
          </a:p>
          <a:p>
            <a:pPr marL="900000" lvl="2" indent="-2700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288"/>
              <a:buChar char="◼"/>
            </a:pPr>
            <a:r>
              <a:rPr lang="en-US">
                <a:solidFill>
                  <a:schemeClr val="dk1"/>
                </a:solidFill>
              </a:rPr>
              <a:t>LAUNDROMAT</a:t>
            </a:r>
            <a:endParaRPr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t="26489" r="21440" b="26051"/>
          <a:stretch/>
        </p:blipFill>
        <p:spPr>
          <a:xfrm>
            <a:off x="4624837" y="2209200"/>
            <a:ext cx="3921723" cy="3159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5601472" y="4652625"/>
            <a:ext cx="3147585" cy="1431161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Wedding scenario with children enacting roles of bride, groom, officiant, and guests.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Sequence includes writing invitations, getting ready, and driving to wedding.</a:t>
            </a:r>
            <a:endParaRPr sz="14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body" idx="1"/>
          </p:nvPr>
        </p:nvSpPr>
        <p:spPr>
          <a:xfrm>
            <a:off x="581191" y="2135642"/>
            <a:ext cx="4030565" cy="398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32"/>
              <a:buNone/>
            </a:pPr>
            <a:r>
              <a:rPr lang="en-US" sz="1665" b="1">
                <a:solidFill>
                  <a:schemeClr val="accent4"/>
                </a:solidFill>
              </a:rPr>
              <a:t>Associative and Cooperative interactions require children to:</a:t>
            </a:r>
            <a:endParaRPr/>
          </a:p>
          <a:p>
            <a:pPr marL="306000" lvl="0" indent="-306000" algn="l" rtl="0">
              <a:spcBef>
                <a:spcPts val="896"/>
              </a:spcBef>
              <a:spcAft>
                <a:spcPts val="0"/>
              </a:spcAft>
              <a:buSzPts val="1362"/>
              <a:buChar char="◼"/>
            </a:pPr>
            <a:r>
              <a:rPr lang="en-US" sz="1480">
                <a:solidFill>
                  <a:schemeClr val="dk1"/>
                </a:solidFill>
              </a:rPr>
              <a:t>Communicate and work with peers</a:t>
            </a:r>
            <a:endParaRPr/>
          </a:p>
          <a:p>
            <a:pPr marL="306000" lvl="0" indent="-306000" algn="l" rtl="0">
              <a:spcBef>
                <a:spcPts val="296"/>
              </a:spcBef>
              <a:spcAft>
                <a:spcPts val="0"/>
              </a:spcAft>
              <a:buSzPts val="1362"/>
              <a:buChar char="◼"/>
            </a:pPr>
            <a:r>
              <a:rPr lang="en-US" sz="1480">
                <a:solidFill>
                  <a:schemeClr val="dk1"/>
                </a:solidFill>
              </a:rPr>
              <a:t>Monitor their own behavior</a:t>
            </a:r>
            <a:endParaRPr/>
          </a:p>
          <a:p>
            <a:pPr marL="306000" lvl="0" indent="-306000" algn="l" rtl="0">
              <a:spcBef>
                <a:spcPts val="296"/>
              </a:spcBef>
              <a:spcAft>
                <a:spcPts val="0"/>
              </a:spcAft>
              <a:buSzPts val="1362"/>
              <a:buChar char="◼"/>
            </a:pPr>
            <a:r>
              <a:rPr lang="en-US" sz="1480">
                <a:solidFill>
                  <a:schemeClr val="dk1"/>
                </a:solidFill>
              </a:rPr>
              <a:t>Adapt to the needs and expectations of others</a:t>
            </a:r>
            <a:endParaRPr/>
          </a:p>
          <a:p>
            <a:pPr marL="0" lvl="0" indent="0" algn="ctr" rtl="0">
              <a:spcBef>
                <a:spcPts val="111"/>
              </a:spcBef>
              <a:spcAft>
                <a:spcPts val="0"/>
              </a:spcAft>
              <a:buSzPts val="511"/>
              <a:buNone/>
            </a:pPr>
            <a:endParaRPr sz="555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933"/>
              </a:spcBef>
              <a:spcAft>
                <a:spcPts val="0"/>
              </a:spcAft>
              <a:buSzPts val="1532"/>
              <a:buNone/>
            </a:pPr>
            <a:r>
              <a:rPr lang="en-US" sz="1665" b="1">
                <a:solidFill>
                  <a:schemeClr val="accent4"/>
                </a:solidFill>
              </a:rPr>
              <a:t>Children observed learning in social interactions made greater gains in:</a:t>
            </a:r>
            <a:endParaRPr/>
          </a:p>
          <a:p>
            <a:pPr marL="306000" lvl="0" indent="-306000" algn="l" rtl="0">
              <a:spcBef>
                <a:spcPts val="896"/>
              </a:spcBef>
              <a:spcAft>
                <a:spcPts val="0"/>
              </a:spcAft>
              <a:buSzPts val="1362"/>
              <a:buChar char="◼"/>
            </a:pPr>
            <a:r>
              <a:rPr lang="en-US" sz="1480" b="1">
                <a:solidFill>
                  <a:srgbClr val="31859B"/>
                </a:solidFill>
              </a:rPr>
              <a:t>Math</a:t>
            </a:r>
            <a:endParaRPr/>
          </a:p>
          <a:p>
            <a:pPr marL="306000" lvl="0" indent="-306000" algn="l" rtl="0">
              <a:spcBef>
                <a:spcPts val="296"/>
              </a:spcBef>
              <a:spcAft>
                <a:spcPts val="0"/>
              </a:spcAft>
              <a:buSzPts val="1362"/>
              <a:buChar char="◼"/>
            </a:pPr>
            <a:r>
              <a:rPr lang="en-US" sz="1480" b="1">
                <a:solidFill>
                  <a:srgbClr val="31859B"/>
                </a:solidFill>
              </a:rPr>
              <a:t>Vocabulary</a:t>
            </a:r>
            <a:endParaRPr/>
          </a:p>
          <a:p>
            <a:pPr marL="306000" lvl="0" indent="-306000" algn="l" rtl="0">
              <a:spcBef>
                <a:spcPts val="296"/>
              </a:spcBef>
              <a:spcAft>
                <a:spcPts val="0"/>
              </a:spcAft>
              <a:buSzPts val="1362"/>
              <a:buChar char="◼"/>
            </a:pPr>
            <a:r>
              <a:rPr lang="en-US" sz="1480" b="1">
                <a:solidFill>
                  <a:srgbClr val="31859B"/>
                </a:solidFill>
              </a:rPr>
              <a:t>Self-regulation</a:t>
            </a:r>
            <a:endParaRPr/>
          </a:p>
          <a:p>
            <a:pPr marL="306000" lvl="0" indent="-306000" algn="l" rtl="0">
              <a:spcBef>
                <a:spcPts val="296"/>
              </a:spcBef>
              <a:spcAft>
                <a:spcPts val="0"/>
              </a:spcAft>
              <a:buSzPts val="1362"/>
              <a:buChar char="◼"/>
            </a:pPr>
            <a:r>
              <a:rPr lang="en-US" sz="1480">
                <a:solidFill>
                  <a:schemeClr val="dk1"/>
                </a:solidFill>
              </a:rPr>
              <a:t>Better </a:t>
            </a:r>
            <a:r>
              <a:rPr lang="en-US" sz="1480">
                <a:solidFill>
                  <a:srgbClr val="31859B"/>
                </a:solidFill>
              </a:rPr>
              <a:t>social competence </a:t>
            </a:r>
            <a:r>
              <a:rPr lang="en-US" sz="1480">
                <a:solidFill>
                  <a:schemeClr val="dk1"/>
                </a:solidFill>
              </a:rPr>
              <a:t>&amp; </a:t>
            </a:r>
            <a:r>
              <a:rPr lang="en-US" sz="1480">
                <a:solidFill>
                  <a:srgbClr val="31859B"/>
                </a:solidFill>
              </a:rPr>
              <a:t>fewer problem behaviors </a:t>
            </a:r>
            <a:r>
              <a:rPr lang="en-US" sz="1480">
                <a:solidFill>
                  <a:schemeClr val="dk1"/>
                </a:solidFill>
              </a:rPr>
              <a:t>in 1</a:t>
            </a:r>
            <a:r>
              <a:rPr lang="en-US" sz="1480" baseline="30000">
                <a:solidFill>
                  <a:schemeClr val="dk1"/>
                </a:solidFill>
              </a:rPr>
              <a:t>st</a:t>
            </a:r>
            <a:r>
              <a:rPr lang="en-US" sz="1480">
                <a:solidFill>
                  <a:schemeClr val="dk1"/>
                </a:solidFill>
              </a:rPr>
              <a:t> grade (Spivak &amp; Farran, 2014)</a:t>
            </a:r>
            <a:endParaRPr sz="148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96"/>
              </a:spcBef>
              <a:spcAft>
                <a:spcPts val="0"/>
              </a:spcAft>
              <a:buSzPts val="1362"/>
              <a:buNone/>
            </a:pPr>
            <a:endParaRPr sz="1480">
              <a:solidFill>
                <a:schemeClr val="dk1"/>
              </a:solidFill>
            </a:endParaRPr>
          </a:p>
        </p:txBody>
      </p:sp>
      <p:pic>
        <p:nvPicPr>
          <p:cNvPr id="194" name="Google Shape;194;p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8947" r="13924" b="16848"/>
          <a:stretch/>
        </p:blipFill>
        <p:spPr>
          <a:xfrm>
            <a:off x="5000023" y="2075535"/>
            <a:ext cx="2985737" cy="343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581192" y="687473"/>
            <a:ext cx="7989752" cy="114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ROLE OF SOCIAL INTERACTIONS IN CHILDREN’S LEARNING</a:t>
            </a: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6081530" y="5234258"/>
            <a:ext cx="2489271" cy="954107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These social skills serve as the basis for teamwork and collaboration in later schooling and life.</a:t>
            </a:r>
            <a:endParaRPr sz="1400" b="1" i="0" u="none" strike="noStrike" cap="none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SUPPORTING ASSOCIATIVE &amp; COOPERATIVE INTERACTIONS</a:t>
            </a:r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body" idx="2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solidFill>
            <a:srgbClr val="F9E1AA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dk1"/>
                </a:solidFill>
              </a:rPr>
              <a:t>Model </a:t>
            </a:r>
            <a:r>
              <a:rPr lang="en-US" b="1">
                <a:solidFill>
                  <a:schemeClr val="accent2"/>
                </a:solidFill>
              </a:rPr>
              <a:t>interpersonal skills </a:t>
            </a:r>
            <a:r>
              <a:rPr lang="en-US" b="1">
                <a:solidFill>
                  <a:schemeClr val="dk1"/>
                </a:solidFill>
              </a:rPr>
              <a:t>required for social learning interactions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Teach </a:t>
            </a:r>
            <a:r>
              <a:rPr lang="en-US" sz="1600" b="1">
                <a:solidFill>
                  <a:schemeClr val="dk1"/>
                </a:solidFill>
              </a:rPr>
              <a:t>respectful</a:t>
            </a:r>
            <a:r>
              <a:rPr lang="en-US" sz="1600">
                <a:solidFill>
                  <a:schemeClr val="dk1"/>
                </a:solidFill>
              </a:rPr>
              <a:t> talking and listening skills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Encourage children to </a:t>
            </a:r>
            <a:r>
              <a:rPr lang="en-US" sz="1600" b="1">
                <a:solidFill>
                  <a:schemeClr val="dk1"/>
                </a:solidFill>
              </a:rPr>
              <a:t>express how they are feeling </a:t>
            </a:r>
            <a:r>
              <a:rPr lang="en-US" sz="1600">
                <a:solidFill>
                  <a:schemeClr val="dk1"/>
                </a:solidFill>
              </a:rPr>
              <a:t>when these interactions don’t go as planned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Give </a:t>
            </a:r>
            <a:r>
              <a:rPr lang="en-US" sz="1600" b="1">
                <a:solidFill>
                  <a:schemeClr val="dk1"/>
                </a:solidFill>
              </a:rPr>
              <a:t>positive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b="1">
                <a:solidFill>
                  <a:schemeClr val="dk1"/>
                </a:solidFill>
              </a:rPr>
              <a:t>feedback</a:t>
            </a:r>
            <a:r>
              <a:rPr lang="en-US" sz="1600">
                <a:solidFill>
                  <a:schemeClr val="dk1"/>
                </a:solidFill>
              </a:rPr>
              <a:t> when things are going well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dk1"/>
                </a:solidFill>
              </a:rPr>
              <a:t>Demonstrate</a:t>
            </a:r>
            <a:r>
              <a:rPr lang="en-US" sz="1600">
                <a:solidFill>
                  <a:schemeClr val="dk1"/>
                </a:solidFill>
              </a:rPr>
              <a:t> rules and turn-taking when introducing formal games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276167" y="2640440"/>
            <a:ext cx="2391146" cy="908864"/>
          </a:xfrm>
          <a:prstGeom prst="wedgeEllipseCallout">
            <a:avLst>
              <a:gd name="adj1" fmla="val -41460"/>
              <a:gd name="adj2" fmla="val -80181"/>
            </a:avLst>
          </a:prstGeom>
          <a:solidFill>
            <a:srgbClr val="CCCCFF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and Sara both have very important ideas to share. 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2192013" y="4224822"/>
            <a:ext cx="2179782" cy="908864"/>
          </a:xfrm>
          <a:prstGeom prst="wedgeEllipseCallout">
            <a:avLst>
              <a:gd name="adj1" fmla="val 35946"/>
              <a:gd name="adj2" fmla="val 69614"/>
            </a:avLst>
          </a:prstGeom>
          <a:solidFill>
            <a:srgbClr val="F8D68F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can we support our friends while we wait for our turn?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2796258" y="3068848"/>
            <a:ext cx="1690667" cy="919401"/>
          </a:xfrm>
          <a:prstGeom prst="wedgeRoundRectCallout">
            <a:avLst>
              <a:gd name="adj1" fmla="val -43343"/>
              <a:gd name="adj2" fmla="val 90916"/>
              <a:gd name="adj3" fmla="val 16667"/>
            </a:avLst>
          </a:prstGeom>
          <a:solidFill>
            <a:srgbClr val="93CDDD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 lost, but that’s ok. Maybe I’ll win next time!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2192013" y="2167932"/>
            <a:ext cx="2172858" cy="908864"/>
          </a:xfrm>
          <a:prstGeom prst="wedgeEllipseCallout">
            <a:avLst>
              <a:gd name="adj1" fmla="val 58657"/>
              <a:gd name="adj2" fmla="val -41158"/>
            </a:avLst>
          </a:prstGeom>
          <a:solidFill>
            <a:srgbClr val="E5B8B7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 we show someone we are listening?</a:t>
            </a: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4621584" y="2175741"/>
            <a:ext cx="3886200" cy="3657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478805" y="3480711"/>
            <a:ext cx="1985870" cy="1157764"/>
          </a:xfrm>
          <a:prstGeom prst="wedgeRoundRectCallout">
            <a:avLst>
              <a:gd name="adj1" fmla="val -4189"/>
              <a:gd name="adj2" fmla="val 77856"/>
              <a:gd name="adj3" fmla="val 16667"/>
            </a:avLst>
          </a:prstGeom>
          <a:solidFill>
            <a:srgbClr val="C2D59B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Hmm…it sounds like Bailey would rather play alone right now. What could we do instead?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0" name="Google Shape;210;p7"/>
          <p:cNvGrpSpPr/>
          <p:nvPr/>
        </p:nvGrpSpPr>
        <p:grpSpPr>
          <a:xfrm>
            <a:off x="381793" y="5301028"/>
            <a:ext cx="3424298" cy="759793"/>
            <a:chOff x="4898162" y="5320066"/>
            <a:chExt cx="3424298" cy="759793"/>
          </a:xfrm>
        </p:grpSpPr>
        <p:sp>
          <p:nvSpPr>
            <p:cNvPr id="211" name="Google Shape;211;p7"/>
            <p:cNvSpPr/>
            <p:nvPr/>
          </p:nvSpPr>
          <p:spPr>
            <a:xfrm>
              <a:off x="5286664" y="5556639"/>
              <a:ext cx="30357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What resources are available to help you teach socioemotional skills?</a:t>
              </a:r>
              <a:endParaRPr sz="1400" b="0" i="0" u="none" strike="noStrike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12" name="Google Shape;21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4944532" y="5371609"/>
              <a:ext cx="392666" cy="605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7"/>
            <p:cNvSpPr/>
            <p:nvPr/>
          </p:nvSpPr>
          <p:spPr>
            <a:xfrm>
              <a:off x="5528412" y="5320066"/>
              <a:ext cx="23599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SUPPORTING ASSOCIATIVE &amp; COOPERATIVE INTERACTIONS</a:t>
            </a:r>
            <a:endParaRPr/>
          </a:p>
        </p:txBody>
      </p:sp>
      <p:sp>
        <p:nvSpPr>
          <p:cNvPr id="220" name="Google Shape;220;p8"/>
          <p:cNvSpPr txBox="1">
            <a:spLocks noGrp="1"/>
          </p:cNvSpPr>
          <p:nvPr>
            <p:ph type="body" idx="1"/>
          </p:nvPr>
        </p:nvSpPr>
        <p:spPr>
          <a:xfrm>
            <a:off x="581192" y="2063597"/>
            <a:ext cx="3899527" cy="2982712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Join in </a:t>
            </a:r>
            <a:r>
              <a:rPr lang="en-US" b="1">
                <a:solidFill>
                  <a:schemeClr val="dk1"/>
                </a:solidFill>
              </a:rPr>
              <a:t>on the fun!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dk1"/>
                </a:solidFill>
              </a:rPr>
              <a:t>Participate</a:t>
            </a:r>
            <a:r>
              <a:rPr lang="en-US" sz="1600">
                <a:solidFill>
                  <a:schemeClr val="dk1"/>
                </a:solidFill>
              </a:rPr>
              <a:t> in the first few rounds of a formal game to make sure everyone understands the rules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Gracefully </a:t>
            </a:r>
            <a:r>
              <a:rPr lang="en-US" sz="1600" b="1">
                <a:solidFill>
                  <a:schemeClr val="dk1"/>
                </a:solidFill>
              </a:rPr>
              <a:t>enter</a:t>
            </a:r>
            <a:r>
              <a:rPr lang="en-US" sz="1600">
                <a:solidFill>
                  <a:schemeClr val="dk1"/>
                </a:solidFill>
              </a:rPr>
              <a:t> and </a:t>
            </a:r>
            <a:r>
              <a:rPr lang="en-US" sz="1600" b="1">
                <a:solidFill>
                  <a:schemeClr val="dk1"/>
                </a:solidFill>
              </a:rPr>
              <a:t>exit</a:t>
            </a:r>
            <a:r>
              <a:rPr lang="en-US" sz="1600">
                <a:solidFill>
                  <a:schemeClr val="dk1"/>
                </a:solidFill>
              </a:rPr>
              <a:t> children’s play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Use </a:t>
            </a:r>
            <a:r>
              <a:rPr lang="en-US" sz="1600" b="1">
                <a:solidFill>
                  <a:schemeClr val="dk1"/>
                </a:solidFill>
              </a:rPr>
              <a:t>language facilitation </a:t>
            </a:r>
            <a:r>
              <a:rPr lang="en-US" sz="1600">
                <a:solidFill>
                  <a:schemeClr val="dk1"/>
                </a:solidFill>
              </a:rPr>
              <a:t>strategies to help children understand each other</a:t>
            </a:r>
            <a:endParaRPr sz="1600" b="1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Help children who have a </a:t>
            </a:r>
            <a:r>
              <a:rPr lang="en-US" sz="1600" b="1">
                <a:solidFill>
                  <a:schemeClr val="dk1"/>
                </a:solidFill>
              </a:rPr>
              <a:t>hard time engaging</a:t>
            </a:r>
            <a:r>
              <a:rPr lang="en-US" sz="1600">
                <a:solidFill>
                  <a:schemeClr val="dk1"/>
                </a:solidFill>
              </a:rPr>
              <a:t> with others feel included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539103" y="2025522"/>
            <a:ext cx="3886200" cy="302078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4720863" y="2744510"/>
            <a:ext cx="2179782" cy="605909"/>
          </a:xfrm>
          <a:prstGeom prst="wedgeEllipseCallout">
            <a:avLst>
              <a:gd name="adj1" fmla="val -48799"/>
              <a:gd name="adj2" fmla="val -66564"/>
            </a:avLst>
          </a:prstGeom>
          <a:solidFill>
            <a:srgbClr val="CCCCFF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Tyler, try saying: Can I play with you?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6642000" y="2223412"/>
            <a:ext cx="2179782" cy="1817727"/>
          </a:xfrm>
          <a:prstGeom prst="wedgeEllipseCallout">
            <a:avLst>
              <a:gd name="adj1" fmla="val 24082"/>
              <a:gd name="adj2" fmla="val 76728"/>
            </a:avLst>
          </a:prstGeom>
          <a:solidFill>
            <a:srgbClr val="F8D68F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Oops! It’s not my turn…that means I keep my hands to myself and send good luck vibes to Charlie!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4791232" y="3755603"/>
            <a:ext cx="2604253" cy="919401"/>
          </a:xfrm>
          <a:prstGeom prst="wedgeRoundRectCallout">
            <a:avLst>
              <a:gd name="adj1" fmla="val -43343"/>
              <a:gd name="adj2" fmla="val 90916"/>
              <a:gd name="adj3" fmla="val 16667"/>
            </a:avLst>
          </a:prstGeom>
          <a:solidFill>
            <a:srgbClr val="93CDDD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Thank you for this gorgeous new haircut! I must get to my next appointment now.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6093359" y="4597467"/>
            <a:ext cx="2172858" cy="1211818"/>
          </a:xfrm>
          <a:prstGeom prst="wedgeEllipseCallout">
            <a:avLst>
              <a:gd name="adj1" fmla="val 58657"/>
              <a:gd name="adj2" fmla="val -41158"/>
            </a:avLst>
          </a:prstGeom>
          <a:solidFill>
            <a:srgbClr val="D6E3BC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don’t you ask Cooper what he thinks about the new ice cream flavor?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624342" y="5301028"/>
            <a:ext cx="3495077" cy="813445"/>
            <a:chOff x="4973209" y="5320066"/>
            <a:chExt cx="3349251" cy="975237"/>
          </a:xfrm>
        </p:grpSpPr>
        <p:sp>
          <p:nvSpPr>
            <p:cNvPr id="227" name="Google Shape;227;p8"/>
            <p:cNvSpPr/>
            <p:nvPr/>
          </p:nvSpPr>
          <p:spPr>
            <a:xfrm>
              <a:off x="5286664" y="5556639"/>
              <a:ext cx="303579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What are some barriers to social learning interactions in your classroom?</a:t>
              </a:r>
              <a:endParaRPr sz="1400" b="0" i="0" u="none" strike="noStrike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28" name="Google Shape;228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5020079" y="5379300"/>
              <a:ext cx="316619" cy="605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8"/>
            <p:cNvSpPr/>
            <p:nvPr/>
          </p:nvSpPr>
          <p:spPr>
            <a:xfrm>
              <a:off x="5528412" y="5320066"/>
              <a:ext cx="23599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SUPPORTING ASSOCIATIVE &amp; COOPERATIVE INTERACTIONS</a:t>
            </a:r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581192" y="2100544"/>
            <a:ext cx="3899527" cy="32004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dk1"/>
                </a:solidFill>
              </a:rPr>
              <a:t>Set up </a:t>
            </a:r>
            <a:r>
              <a:rPr lang="en-US" b="1">
                <a:solidFill>
                  <a:schemeClr val="accent2"/>
                </a:solidFill>
              </a:rPr>
              <a:t>spaces</a:t>
            </a:r>
            <a:r>
              <a:rPr lang="en-US" b="1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accent2"/>
                </a:solidFill>
              </a:rPr>
              <a:t>and activities </a:t>
            </a:r>
            <a:r>
              <a:rPr lang="en-US" b="1">
                <a:solidFill>
                  <a:schemeClr val="dk1"/>
                </a:solidFill>
              </a:rPr>
              <a:t>to encourage interaction between children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Balance the number of children in each center</a:t>
            </a:r>
            <a:endParaRPr sz="1600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Encourage </a:t>
            </a:r>
            <a:r>
              <a:rPr lang="en-US" sz="1600" b="1">
                <a:solidFill>
                  <a:schemeClr val="dk1"/>
                </a:solidFill>
              </a:rPr>
              <a:t>partner</a:t>
            </a:r>
            <a:r>
              <a:rPr lang="en-US" sz="1600">
                <a:solidFill>
                  <a:schemeClr val="dk1"/>
                </a:solidFill>
              </a:rPr>
              <a:t> work and discussion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Limit similar materials and encourage </a:t>
            </a:r>
            <a:r>
              <a:rPr lang="en-US" sz="1600" b="1">
                <a:solidFill>
                  <a:schemeClr val="dk1"/>
                </a:solidFill>
              </a:rPr>
              <a:t>sharing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Suggest different </a:t>
            </a:r>
            <a:r>
              <a:rPr lang="en-US" sz="1600" b="1">
                <a:solidFill>
                  <a:schemeClr val="dk1"/>
                </a:solidFill>
              </a:rPr>
              <a:t>roles for contributing </a:t>
            </a:r>
            <a:r>
              <a:rPr lang="en-US" sz="1600">
                <a:solidFill>
                  <a:schemeClr val="dk1"/>
                </a:solidFill>
              </a:rPr>
              <a:t>to an activity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539103" y="2029811"/>
            <a:ext cx="3886200" cy="329184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4720863" y="2593032"/>
            <a:ext cx="2179782" cy="908864"/>
          </a:xfrm>
          <a:prstGeom prst="wedgeEllipseCallout">
            <a:avLst>
              <a:gd name="adj1" fmla="val -48799"/>
              <a:gd name="adj2" fmla="val -66564"/>
            </a:avLst>
          </a:prstGeom>
          <a:solidFill>
            <a:srgbClr val="CCCCFF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need a lot of people to run our pizzeria today!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6760464" y="2370430"/>
            <a:ext cx="2179782" cy="1514773"/>
          </a:xfrm>
          <a:prstGeom prst="wedgeEllipseCallout">
            <a:avLst>
              <a:gd name="adj1" fmla="val 24082"/>
              <a:gd name="adj2" fmla="val 76728"/>
            </a:avLst>
          </a:prstGeom>
          <a:solidFill>
            <a:srgbClr val="F8D68F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Turn to your shoulder partner and tell them your favorite part of </a:t>
            </a: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Henny Penny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4725918" y="3538449"/>
            <a:ext cx="2604300" cy="1157700"/>
          </a:xfrm>
          <a:prstGeom prst="wedgeRoundRectCallout">
            <a:avLst>
              <a:gd name="adj1" fmla="val -43343"/>
              <a:gd name="adj2" fmla="val 90916"/>
              <a:gd name="adj3" fmla="val 16667"/>
            </a:avLst>
          </a:prstGeom>
          <a:solidFill>
            <a:srgbClr val="93CDDD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looks like we only have one geo</a:t>
            </a: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board today. You can work together to make interesting shapes.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6049815" y="4553923"/>
            <a:ext cx="2172858" cy="1211818"/>
          </a:xfrm>
          <a:prstGeom prst="wedgeEllipseCallout">
            <a:avLst>
              <a:gd name="adj1" fmla="val 58657"/>
              <a:gd name="adj2" fmla="val -41158"/>
            </a:avLst>
          </a:prstGeom>
          <a:solidFill>
            <a:srgbClr val="E5B8B7">
              <a:alpha val="74901"/>
            </a:srgbClr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this activity, we need a Counter, a Checker, and a Recorder.</a:t>
            </a: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42" name="Google Shape;242;p9"/>
          <p:cNvGrpSpPr/>
          <p:nvPr/>
        </p:nvGrpSpPr>
        <p:grpSpPr>
          <a:xfrm>
            <a:off x="510216" y="5393392"/>
            <a:ext cx="3922444" cy="759793"/>
            <a:chOff x="5060906" y="5320066"/>
            <a:chExt cx="3330546" cy="759793"/>
          </a:xfrm>
        </p:grpSpPr>
        <p:sp>
          <p:nvSpPr>
            <p:cNvPr id="243" name="Google Shape;243;p9"/>
            <p:cNvSpPr/>
            <p:nvPr/>
          </p:nvSpPr>
          <p:spPr>
            <a:xfrm>
              <a:off x="5286663" y="5556639"/>
              <a:ext cx="31047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How can you “make over” some of your centers to promote social learning interactions?</a:t>
              </a:r>
              <a:endParaRPr sz="1400" b="0" i="0" u="none" strike="noStrike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44" name="Google Shape;244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5107502" y="5355846"/>
              <a:ext cx="358319" cy="605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9"/>
            <p:cNvSpPr/>
            <p:nvPr/>
          </p:nvSpPr>
          <p:spPr>
            <a:xfrm>
              <a:off x="5528412" y="5320066"/>
              <a:ext cx="23599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PD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BACC6"/>
      </a:accent1>
      <a:accent2>
        <a:srgbClr val="C0504D"/>
      </a:accent2>
      <a:accent3>
        <a:srgbClr val="9BBB59"/>
      </a:accent3>
      <a:accent4>
        <a:srgbClr val="C88E0E"/>
      </a:accent4>
      <a:accent5>
        <a:srgbClr val="1F497D"/>
      </a:accent5>
      <a:accent6>
        <a:srgbClr val="F0B42F"/>
      </a:accent6>
      <a:hlink>
        <a:srgbClr val="C88E0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Microsoft Macintosh PowerPoint</Application>
  <PresentationFormat>On-screen Show (4:3)</PresentationFormat>
  <Paragraphs>184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Gill Sans</vt:lpstr>
      <vt:lpstr>Montserrat Medium</vt:lpstr>
      <vt:lpstr>Calibri</vt:lpstr>
      <vt:lpstr>Arial</vt:lpstr>
      <vt:lpstr>Century Gothic</vt:lpstr>
      <vt:lpstr>Noto Sans Symbols</vt:lpstr>
      <vt:lpstr>Caveat</vt:lpstr>
      <vt:lpstr>Dividend</vt:lpstr>
      <vt:lpstr>Promoting Associative &amp; Cooperative Interactions</vt:lpstr>
      <vt:lpstr>THE “MAGIC 8” CLASSROOM PRACTICES</vt:lpstr>
      <vt:lpstr>TYPES OF SOCIAL LEARNING INTERACTIONS</vt:lpstr>
      <vt:lpstr>ASSOCIATIVE LEARNING INTERACTIONS</vt:lpstr>
      <vt:lpstr>COOPERATIVE LEARNING INTERACTIONS</vt:lpstr>
      <vt:lpstr>PowerPoint Presentation</vt:lpstr>
      <vt:lpstr>SUPPORTING ASSOCIATIVE &amp; COOPERATIVE INTERACTIONS</vt:lpstr>
      <vt:lpstr>SUPPORTING ASSOCIATIVE &amp; COOPERATIVE INTERACTIONS</vt:lpstr>
      <vt:lpstr>SUPPORTING ASSOCIATIVE &amp; COOPERATIVE INTERACTIONS</vt:lpstr>
      <vt:lpstr>SPECIAL THANKS &amp; ADDITIONAL RESOURCES</vt:lpstr>
      <vt:lpstr>INDIVIDUAL IMAGE 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Promoting Associative &amp; Cooperative Interactions</dc:title>
  <dc:creator>Alana Tunstel</dc:creator>
  <cp:lastModifiedBy>Microsoft Office User</cp:lastModifiedBy>
  <cp:revision>1</cp:revision>
  <dcterms:created xsi:type="dcterms:W3CDTF">2016-08-10T02:42:45Z</dcterms:created>
  <dcterms:modified xsi:type="dcterms:W3CDTF">2021-06-09T16:56:31Z</dcterms:modified>
</cp:coreProperties>
</file>